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1736" r:id="rId2"/>
    <p:sldId id="1396" r:id="rId3"/>
    <p:sldId id="336" r:id="rId4"/>
    <p:sldId id="346" r:id="rId5"/>
    <p:sldId id="348" r:id="rId6"/>
    <p:sldId id="1737" r:id="rId7"/>
    <p:sldId id="1734" r:id="rId8"/>
    <p:sldId id="334" r:id="rId9"/>
    <p:sldId id="1732" r:id="rId10"/>
  </p:sldIdLst>
  <p:sldSz cx="12192000" cy="6858000"/>
  <p:notesSz cx="6858000" cy="9144000"/>
  <p:defaultTextStyle>
    <a:defPPr>
      <a:defRPr lang="zh-TW"/>
    </a:defPPr>
    <a:lvl1pPr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3040" autoAdjust="0"/>
  </p:normalViewPr>
  <p:slideViewPr>
    <p:cSldViewPr snapToGrid="0">
      <p:cViewPr varScale="1">
        <p:scale>
          <a:sx n="106" d="100"/>
          <a:sy n="106" d="100"/>
        </p:scale>
        <p:origin x="7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4"/>
    </p:cViewPr>
  </p:sorterViewPr>
  <p:notesViewPr>
    <p:cSldViewPr snapToGrid="0">
      <p:cViewPr varScale="1">
        <p:scale>
          <a:sx n="83" d="100"/>
          <a:sy n="83" d="100"/>
        </p:scale>
        <p:origin x="393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7F68B10D-48DE-467A-A0A1-E84516088C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D4DA6FA-74AA-4810-B18B-9C89C0C6687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F4DB4-0E61-455F-A89D-C1D2A7D8EF3D}" type="datetimeFigureOut">
              <a:rPr lang="en-US" smtClean="0"/>
              <a:t>6/5/2024</a:t>
            </a:fld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BA87AA9-9B30-4905-981A-0E18A6F7CA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B8AFC60-8DD9-467F-B2AB-6210F622B9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F3028-00F3-414D-A87C-33596C1AA4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733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80823-2766-4824-901A-C85DD95A85AB}" type="datetimeFigureOut">
              <a:rPr lang="en-US" smtClean="0"/>
              <a:t>6/5/2024</a:t>
            </a:fld>
            <a:endParaRPr lang="en-US" dirty="0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03B31-0101-4002-BDD0-B3B7188B55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088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1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HK" altLang="en-US">
              <a:latin typeface="Arial" panose="020B0604020202020204" pitchFamily="34" charset="0"/>
            </a:endParaRPr>
          </a:p>
        </p:txBody>
      </p:sp>
      <p:sp>
        <p:nvSpPr>
          <p:cNvPr id="2970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1pPr>
            <a:lvl2pPr marL="736600" indent="-282575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2pPr>
            <a:lvl3pPr marL="1135063" indent="-227013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3pPr>
            <a:lvl4pPr marL="1589088" indent="-227013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4pPr>
            <a:lvl5pPr marL="2043113" indent="-227013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9pPr>
          </a:lstStyle>
          <a:p>
            <a:fld id="{428AB91B-14A7-4FDD-802D-E64DBE975A70}" type="slidenum">
              <a:rPr lang="en-US" altLang="zh-TW" smtClean="0">
                <a:latin typeface="Arial" panose="020B0604020202020204" pitchFamily="34" charset="0"/>
                <a:ea typeface="新細明體" panose="02020500000000000000" pitchFamily="18" charset="-120"/>
              </a:rPr>
              <a:pPr/>
              <a:t>5</a:t>
            </a:fld>
            <a:endParaRPr lang="en-US" altLang="zh-TW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HK" altLang="en-US">
              <a:latin typeface="Arial" panose="020B0604020202020204" pitchFamily="34" charset="0"/>
            </a:endParaRPr>
          </a:p>
        </p:txBody>
      </p:sp>
      <p:sp>
        <p:nvSpPr>
          <p:cNvPr id="2970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1pPr>
            <a:lvl2pPr marL="736600" indent="-282575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2pPr>
            <a:lvl3pPr marL="1135063" indent="-227013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3pPr>
            <a:lvl4pPr marL="1589088" indent="-227013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4pPr>
            <a:lvl5pPr marL="2043113" indent="-227013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9pPr>
          </a:lstStyle>
          <a:p>
            <a:fld id="{428AB91B-14A7-4FDD-802D-E64DBE975A70}" type="slidenum">
              <a:rPr lang="en-US" altLang="zh-TW" smtClean="0">
                <a:latin typeface="Arial" panose="020B0604020202020204" pitchFamily="34" charset="0"/>
                <a:ea typeface="新細明體" panose="02020500000000000000" pitchFamily="18" charset="-120"/>
              </a:rPr>
              <a:pPr/>
              <a:t>6</a:t>
            </a:fld>
            <a:endParaRPr lang="en-US" altLang="zh-TW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5555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B13640-9EE2-4D98-B096-4B3AD8283C59}" type="slidenum">
              <a:rPr lang="zh-TW" altLang="en-US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93112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844800" y="2438400"/>
            <a:ext cx="7924800" cy="1143000"/>
          </a:xfrm>
        </p:spPr>
        <p:txBody>
          <a:bodyPr/>
          <a:lstStyle>
            <a:lvl1pPr algn="r">
              <a:defRPr sz="4800">
                <a:latin typeface="Cooper Black" pitchFamily="18" charset="0"/>
              </a:defRPr>
            </a:lvl1pPr>
          </a:lstStyle>
          <a:p>
            <a:pPr lvl="0"/>
            <a:r>
              <a:rPr lang="zh-TW" altLang="en-US" noProof="0"/>
              <a:t>按一下以編輯母片標題樣式</a:t>
            </a:r>
            <a:endParaRPr lang="en-US" altLang="zh-TW" noProof="0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844800" y="3810001"/>
            <a:ext cx="7924800" cy="97472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600">
                <a:solidFill>
                  <a:srgbClr val="004A48"/>
                </a:solidFill>
                <a:latin typeface="Cooper Black" pitchFamily="18" charset="0"/>
              </a:defRPr>
            </a:lvl1pPr>
          </a:lstStyle>
          <a:p>
            <a:pPr lvl="0"/>
            <a:r>
              <a:rPr lang="zh-TW" altLang="en-US" noProof="0"/>
              <a:t>按一下以編輯母片子標題樣式</a:t>
            </a:r>
            <a:endParaRPr lang="en-US" altLang="zh-TW" noProof="0"/>
          </a:p>
        </p:txBody>
      </p:sp>
      <p:sp>
        <p:nvSpPr>
          <p:cNvPr id="15367" name="Line 1031"/>
          <p:cNvSpPr>
            <a:spLocks noChangeShapeType="1"/>
          </p:cNvSpPr>
          <p:nvPr/>
        </p:nvSpPr>
        <p:spPr bwMode="gray">
          <a:xfrm>
            <a:off x="1524000" y="3200400"/>
            <a:ext cx="0" cy="1676400"/>
          </a:xfrm>
          <a:prstGeom prst="line">
            <a:avLst/>
          </a:prstGeom>
          <a:noFill/>
          <a:ln w="28575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 sz="1800"/>
          </a:p>
        </p:txBody>
      </p:sp>
      <p:sp>
        <p:nvSpPr>
          <p:cNvPr id="15368" name="Rectangle 1032"/>
          <p:cNvSpPr>
            <a:spLocks noChangeArrowheads="1"/>
          </p:cNvSpPr>
          <p:nvPr/>
        </p:nvSpPr>
        <p:spPr bwMode="gray">
          <a:xfrm>
            <a:off x="1219201" y="3702050"/>
            <a:ext cx="9596967" cy="31750"/>
          </a:xfrm>
          <a:prstGeom prst="rect">
            <a:avLst/>
          </a:prstGeom>
          <a:gradFill rotWithShape="0">
            <a:gsLst>
              <a:gs pos="0">
                <a:srgbClr val="00ECAE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5369" name="Rectangle 1033"/>
          <p:cNvSpPr>
            <a:spLocks noChangeArrowheads="1"/>
          </p:cNvSpPr>
          <p:nvPr/>
        </p:nvSpPr>
        <p:spPr bwMode="gray">
          <a:xfrm>
            <a:off x="0" y="0"/>
            <a:ext cx="12192000" cy="3048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D07638AB-426B-43F1-AB32-19B6947BAC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278" y="388439"/>
            <a:ext cx="2366644" cy="144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64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32437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58267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3142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045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ChangeArrowheads="1"/>
          </p:cNvSpPr>
          <p:nvPr/>
        </p:nvSpPr>
        <p:spPr bwMode="gray">
          <a:xfrm>
            <a:off x="2051051" y="330201"/>
            <a:ext cx="42333" cy="10525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39" name="Rectangle 1027"/>
          <p:cNvSpPr>
            <a:spLocks noChangeArrowheads="1"/>
          </p:cNvSpPr>
          <p:nvPr/>
        </p:nvSpPr>
        <p:spPr bwMode="gray">
          <a:xfrm>
            <a:off x="628651" y="1016000"/>
            <a:ext cx="10968567" cy="31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title"/>
          </p:nvPr>
        </p:nvSpPr>
        <p:spPr bwMode="auto">
          <a:xfrm>
            <a:off x="2355851" y="254000"/>
            <a:ext cx="955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  <a:endParaRPr lang="en-US" altLang="zh-TW" dirty="0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8251" y="1341439"/>
            <a:ext cx="10344149" cy="474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</p:txBody>
      </p:sp>
      <p:sp>
        <p:nvSpPr>
          <p:cNvPr id="14346" name="Rectangle 1034"/>
          <p:cNvSpPr>
            <a:spLocks noChangeArrowheads="1"/>
          </p:cNvSpPr>
          <p:nvPr/>
        </p:nvSpPr>
        <p:spPr bwMode="gray">
          <a:xfrm>
            <a:off x="2051051" y="330201"/>
            <a:ext cx="42333" cy="10525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7" name="Rectangle 1035"/>
          <p:cNvSpPr>
            <a:spLocks noChangeArrowheads="1"/>
          </p:cNvSpPr>
          <p:nvPr/>
        </p:nvSpPr>
        <p:spPr bwMode="gray">
          <a:xfrm>
            <a:off x="628651" y="1016000"/>
            <a:ext cx="10968567" cy="31750"/>
          </a:xfrm>
          <a:prstGeom prst="rect">
            <a:avLst/>
          </a:prstGeom>
          <a:solidFill>
            <a:srgbClr val="3F8D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8" name="Rectangle 1036"/>
          <p:cNvSpPr>
            <a:spLocks noChangeArrowheads="1"/>
          </p:cNvSpPr>
          <p:nvPr/>
        </p:nvSpPr>
        <p:spPr bwMode="gray">
          <a:xfrm>
            <a:off x="4692651" y="1092200"/>
            <a:ext cx="5278967" cy="31750"/>
          </a:xfrm>
          <a:prstGeom prst="rect">
            <a:avLst/>
          </a:prstGeom>
          <a:gradFill rotWithShape="0">
            <a:gsLst>
              <a:gs pos="0">
                <a:srgbClr val="3F8DA5"/>
              </a:gs>
              <a:gs pos="100000">
                <a:srgbClr val="9BCA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9" name="Rectangle 1037"/>
          <p:cNvSpPr>
            <a:spLocks noChangeArrowheads="1"/>
          </p:cNvSpPr>
          <p:nvPr/>
        </p:nvSpPr>
        <p:spPr bwMode="gray">
          <a:xfrm>
            <a:off x="7429501" y="1187450"/>
            <a:ext cx="3359151" cy="31750"/>
          </a:xfrm>
          <a:prstGeom prst="rect">
            <a:avLst/>
          </a:prstGeom>
          <a:solidFill>
            <a:srgbClr val="A1CD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51" name="Text Box 1039"/>
          <p:cNvSpPr txBox="1">
            <a:spLocks noChangeArrowheads="1"/>
          </p:cNvSpPr>
          <p:nvPr/>
        </p:nvSpPr>
        <p:spPr bwMode="auto">
          <a:xfrm>
            <a:off x="0" y="6553200"/>
            <a:ext cx="12192000" cy="304800"/>
          </a:xfrm>
          <a:prstGeom prst="rect">
            <a:avLst/>
          </a:prstGeom>
          <a:gradFill rotWithShape="1">
            <a:gsLst>
              <a:gs pos="0">
                <a:schemeClr val="folHlink">
                  <a:alpha val="30000"/>
                </a:schemeClr>
              </a:gs>
              <a:gs pos="100000">
                <a:srgbClr val="FFFFFF">
                  <a:alpha val="50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TW" sz="1400" b="0" dirty="0">
                <a:solidFill>
                  <a:srgbClr val="0099FF"/>
                </a:solidFill>
                <a:latin typeface="Tahoma" pitchFamily="34" charset="0"/>
              </a:rPr>
              <a:t>Systems and Information Management Section                                                                                                                                       </a:t>
            </a:r>
            <a:fld id="{31E2B235-92EF-45A9-A86E-39DDFF18DA9B}" type="slidenum">
              <a:rPr kumimoji="1" lang="en-US" altLang="zh-TW" sz="1400" b="0">
                <a:solidFill>
                  <a:srgbClr val="0099FF"/>
                </a:solidFill>
                <a:latin typeface="Tahoma" pitchFamily="34" charset="0"/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‹#›</a:t>
            </a:fld>
            <a:endParaRPr kumimoji="1" lang="en-US" altLang="zh-TW" sz="1400" b="0" dirty="0">
              <a:solidFill>
                <a:srgbClr val="0099FF"/>
              </a:solidFill>
              <a:latin typeface="Tahoma" pitchFamily="34" charset="0"/>
            </a:endParaRPr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7A4932D5-4591-4B69-BC64-70694CDCE2CA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74" y="128466"/>
            <a:ext cx="1424154" cy="869825"/>
          </a:xfrm>
          <a:prstGeom prst="rect">
            <a:avLst/>
          </a:prstGeom>
        </p:spPr>
      </p:pic>
      <p:sp>
        <p:nvSpPr>
          <p:cNvPr id="15" name="文字方塊 14">
            <a:extLst>
              <a:ext uri="{FF2B5EF4-FFF2-40B4-BE49-F238E27FC236}">
                <a16:creationId xmlns:a16="http://schemas.microsoft.com/office/drawing/2014/main" id="{D901B3B4-59FB-4AC1-8FFA-3DAC3F52751F}"/>
              </a:ext>
            </a:extLst>
          </p:cNvPr>
          <p:cNvSpPr txBox="1"/>
          <p:nvPr userDrawn="1"/>
        </p:nvSpPr>
        <p:spPr>
          <a:xfrm rot="10800000">
            <a:off x="11261218" y="3233569"/>
            <a:ext cx="1046440" cy="34720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sz="5600" dirty="0">
                <a:solidFill>
                  <a:srgbClr val="FEEDCE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CloudSAMS</a:t>
            </a:r>
          </a:p>
        </p:txBody>
      </p:sp>
    </p:spTree>
    <p:extLst>
      <p:ext uri="{BB962C8B-B14F-4D97-AF65-F5344CB8AC3E}">
        <p14:creationId xmlns:p14="http://schemas.microsoft.com/office/powerpoint/2010/main" val="327300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800">
          <a:solidFill>
            <a:srgbClr val="660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0099"/>
        </a:buClr>
        <a:buSzPct val="55000"/>
        <a:buFont typeface="Wingdings" pitchFamily="2" charset="2"/>
        <a:buChar char="n"/>
        <a:defRPr sz="2400">
          <a:solidFill>
            <a:srgbClr val="9900CC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6600CC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>
          <a:solidFill>
            <a:srgbClr val="33339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63B226-D8C5-45DD-9C98-ECFA0C4125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zh-TW" altLang="en-US" dirty="0">
                <a:solidFill>
                  <a:srgbClr val="7030A0"/>
                </a:solidFill>
                <a:latin typeface="+mn-ea"/>
              </a:rPr>
            </a:br>
            <a:r>
              <a:rPr lang="zh-TW" altLang="en-US" dirty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學位分配模組 </a:t>
            </a:r>
            <a:r>
              <a:rPr lang="en-US" altLang="zh-TW" dirty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- </a:t>
            </a:r>
            <a:r>
              <a:rPr lang="zh-TW" altLang="en-US" dirty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小一派位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C1CE84A8-76BA-4A5B-B9C8-15717015082C}"/>
              </a:ext>
            </a:extLst>
          </p:cNvPr>
          <p:cNvSpPr/>
          <p:nvPr/>
        </p:nvSpPr>
        <p:spPr>
          <a:xfrm>
            <a:off x="466725" y="5635080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kumimoji="1" lang="zh-TW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教育局</a:t>
            </a:r>
          </a:p>
          <a:p>
            <a:pPr>
              <a:defRPr/>
            </a:pPr>
            <a:r>
              <a:rPr kumimoji="1" lang="zh-TW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系統及資訊管理組</a:t>
            </a:r>
          </a:p>
        </p:txBody>
      </p:sp>
    </p:spTree>
    <p:extLst>
      <p:ext uri="{BB962C8B-B14F-4D97-AF65-F5344CB8AC3E}">
        <p14:creationId xmlns:p14="http://schemas.microsoft.com/office/powerpoint/2010/main" val="401498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413826" y="396875"/>
            <a:ext cx="5829300" cy="584200"/>
          </a:xfrm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zh-TW" altLang="en-US" kern="1200" dirty="0">
                <a:latin typeface="+mj-ea"/>
              </a:rPr>
              <a:t>小一派位附屬模組 </a:t>
            </a:r>
            <a:r>
              <a:rPr kumimoji="1" lang="zh-TW" altLang="en-US" sz="3200" kern="1200" dirty="0">
                <a:latin typeface="+mj-ea"/>
              </a:rPr>
              <a:t>- 概覽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1F46E020-10EE-459E-99F5-5B6699CFEC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1931" y="2638425"/>
            <a:ext cx="2402601" cy="1543050"/>
          </a:xfrm>
          <a:prstGeom prst="rect">
            <a:avLst/>
          </a:prstGeom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9762D4A7-3CAB-4420-8A47-EA4BE924DC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638425"/>
            <a:ext cx="2658101" cy="1543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67A3200A-D485-4734-990D-CD46CE07D6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4442" y="2168662"/>
            <a:ext cx="8322072" cy="4092302"/>
          </a:xfrm>
          <a:prstGeom prst="rect">
            <a:avLst/>
          </a:prstGeom>
        </p:spPr>
      </p:pic>
      <p:sp>
        <p:nvSpPr>
          <p:cNvPr id="8" name="Rectangle 1026">
            <a:extLst>
              <a:ext uri="{FF2B5EF4-FFF2-40B4-BE49-F238E27FC236}">
                <a16:creationId xmlns:a16="http://schemas.microsoft.com/office/drawing/2014/main" id="{7F65A76C-6FF6-457A-B1DE-3940F04D8E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13825" y="396587"/>
            <a:ext cx="8891483" cy="584775"/>
          </a:xfrm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kumimoji="1" lang="zh-TW" altLang="en-US" kern="1200" dirty="0">
                <a:latin typeface="+mj-ea"/>
              </a:rPr>
              <a:t>小一派位 </a:t>
            </a:r>
            <a:r>
              <a:rPr kumimoji="1" lang="en-US" altLang="zh-TW" kern="1200" dirty="0">
                <a:latin typeface="+mj-ea"/>
              </a:rPr>
              <a:t>&gt;</a:t>
            </a:r>
            <a:r>
              <a:rPr kumimoji="1" lang="zh-TW" altLang="en-US" sz="3200" kern="1200" dirty="0">
                <a:latin typeface="+mj-ea"/>
              </a:rPr>
              <a:t> </a:t>
            </a:r>
            <a:r>
              <a:rPr kumimoji="1" lang="zh-TW" altLang="en-US" kern="1200" dirty="0">
                <a:latin typeface="+mj-ea"/>
              </a:rPr>
              <a:t>資料</a:t>
            </a:r>
            <a:r>
              <a:rPr kumimoji="1" lang="zh-TW" altLang="en-US" sz="3200" kern="1200" dirty="0">
                <a:latin typeface="+mj-ea"/>
              </a:rPr>
              <a:t>互換 </a:t>
            </a:r>
            <a:r>
              <a:rPr kumimoji="1" lang="en-US" altLang="zh-TW" sz="3200" kern="1200" dirty="0">
                <a:latin typeface="+mj-ea"/>
              </a:rPr>
              <a:t>&gt; </a:t>
            </a:r>
            <a:r>
              <a:rPr kumimoji="1" lang="zh-TW" altLang="en-US" sz="3200" kern="1200" dirty="0">
                <a:latin typeface="+mj-ea"/>
              </a:rPr>
              <a:t>處理已接收資料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3B1E418D-9535-4786-923C-47DCB851E3A5}"/>
              </a:ext>
            </a:extLst>
          </p:cNvPr>
          <p:cNvSpPr/>
          <p:nvPr/>
        </p:nvSpPr>
        <p:spPr>
          <a:xfrm>
            <a:off x="2422878" y="1164641"/>
            <a:ext cx="3467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kumimoji="1" lang="zh-TW" alt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處理小一派位結果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C3EA746B-740E-4E9D-A31D-0278AACE78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330" y="1932695"/>
            <a:ext cx="2839679" cy="180817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0FADF26E-A9E7-4B9C-B74A-1669745008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485467"/>
            <a:ext cx="7924800" cy="4667250"/>
          </a:xfrm>
          <a:prstGeom prst="rect">
            <a:avLst/>
          </a:prstGeom>
        </p:spPr>
      </p:pic>
      <p:sp>
        <p:nvSpPr>
          <p:cNvPr id="8" name="Rectangle 1026">
            <a:extLst>
              <a:ext uri="{FF2B5EF4-FFF2-40B4-BE49-F238E27FC236}">
                <a16:creationId xmlns:a16="http://schemas.microsoft.com/office/drawing/2014/main" id="{D4BC7D67-3056-4395-A86F-3CA4A25B6B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13825" y="396587"/>
            <a:ext cx="8891483" cy="584775"/>
          </a:xfrm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kumimoji="1" lang="zh-TW" altLang="en-US" kern="1200" dirty="0">
                <a:latin typeface="+mj-ea"/>
              </a:rPr>
              <a:t>小一派位 </a:t>
            </a:r>
            <a:r>
              <a:rPr kumimoji="1" lang="en-US" altLang="zh-TW" kern="1200" dirty="0">
                <a:latin typeface="+mj-ea"/>
              </a:rPr>
              <a:t>&gt;</a:t>
            </a:r>
            <a:r>
              <a:rPr kumimoji="1" lang="zh-TW" altLang="en-US" sz="3200" kern="1200" dirty="0">
                <a:latin typeface="+mj-ea"/>
              </a:rPr>
              <a:t> 資料互換 </a:t>
            </a:r>
            <a:r>
              <a:rPr kumimoji="1" lang="en-US" altLang="zh-TW" sz="3200" kern="1200" dirty="0">
                <a:latin typeface="+mj-ea"/>
              </a:rPr>
              <a:t>&gt; </a:t>
            </a:r>
            <a:r>
              <a:rPr kumimoji="1" lang="zh-TW" altLang="en-US" sz="3200" kern="1200" dirty="0">
                <a:latin typeface="+mj-ea"/>
              </a:rPr>
              <a:t>處理已接收資料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2413825" y="1169391"/>
            <a:ext cx="8110537" cy="584775"/>
          </a:xfrm>
        </p:spPr>
        <p:txBody>
          <a:bodyPr/>
          <a:lstStyle/>
          <a:p>
            <a:pPr eaLnBrk="1" hangingPunct="1"/>
            <a:r>
              <a:rPr kumimoji="1" lang="zh-TW" altLang="en-US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按學生編號以檢視學生派位資料</a:t>
            </a:r>
          </a:p>
        </p:txBody>
      </p:sp>
      <p:sp>
        <p:nvSpPr>
          <p:cNvPr id="6" name="Rectangle 1026">
            <a:extLst>
              <a:ext uri="{FF2B5EF4-FFF2-40B4-BE49-F238E27FC236}">
                <a16:creationId xmlns:a16="http://schemas.microsoft.com/office/drawing/2014/main" id="{AA50886D-424C-4D42-859C-9067AAB46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825" y="396587"/>
            <a:ext cx="889148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9pPr>
          </a:lstStyle>
          <a:p>
            <a:pPr>
              <a:buClrTx/>
              <a:buSzTx/>
              <a:buFontTx/>
              <a:defRPr/>
            </a:pPr>
            <a:r>
              <a:rPr kumimoji="1" lang="zh-TW" altLang="en-US" kern="1200" dirty="0">
                <a:latin typeface="+mj-ea"/>
              </a:rPr>
              <a:t>小一派位 </a:t>
            </a:r>
            <a:r>
              <a:rPr kumimoji="1" lang="en-US" altLang="zh-TW" kern="1200" dirty="0">
                <a:latin typeface="+mj-ea"/>
              </a:rPr>
              <a:t>&gt;</a:t>
            </a:r>
            <a:r>
              <a:rPr kumimoji="1" lang="zh-TW" altLang="en-US" kern="1200" dirty="0">
                <a:latin typeface="+mj-ea"/>
              </a:rPr>
              <a:t> 查詢</a:t>
            </a: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E87F728E-E5E8-4D5C-B683-8151B928AF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108" y="1685726"/>
            <a:ext cx="7862805" cy="4002883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E0245463-4839-4880-B1C1-A75C9F788A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2372" y="2458530"/>
            <a:ext cx="7306221" cy="376341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2413825" y="1169391"/>
            <a:ext cx="8110537" cy="584775"/>
          </a:xfrm>
        </p:spPr>
        <p:txBody>
          <a:bodyPr/>
          <a:lstStyle/>
          <a:p>
            <a:pPr eaLnBrk="1" hangingPunct="1"/>
            <a:r>
              <a:rPr kumimoji="1" lang="zh-TW" altLang="en-US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按學生編號以檢視學生派位資料</a:t>
            </a:r>
          </a:p>
        </p:txBody>
      </p:sp>
      <p:sp>
        <p:nvSpPr>
          <p:cNvPr id="6" name="Rectangle 1026">
            <a:extLst>
              <a:ext uri="{FF2B5EF4-FFF2-40B4-BE49-F238E27FC236}">
                <a16:creationId xmlns:a16="http://schemas.microsoft.com/office/drawing/2014/main" id="{AA50886D-424C-4D42-859C-9067AAB46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825" y="396587"/>
            <a:ext cx="889148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9pPr>
          </a:lstStyle>
          <a:p>
            <a:pPr>
              <a:buClrTx/>
              <a:buSzTx/>
              <a:buFontTx/>
              <a:defRPr/>
            </a:pPr>
            <a:r>
              <a:rPr kumimoji="1" lang="zh-TW" altLang="en-US" kern="1200" dirty="0">
                <a:latin typeface="+mj-ea"/>
              </a:rPr>
              <a:t>小一派位 </a:t>
            </a:r>
            <a:r>
              <a:rPr kumimoji="1" lang="en-US" altLang="zh-TW" kern="1200" dirty="0">
                <a:latin typeface="+mj-ea"/>
              </a:rPr>
              <a:t>&gt;</a:t>
            </a:r>
            <a:r>
              <a:rPr kumimoji="1" lang="zh-TW" altLang="en-US" kern="1200" dirty="0">
                <a:latin typeface="+mj-ea"/>
              </a:rPr>
              <a:t> 查詢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F88325C-72C5-42E0-942F-0F52E57E701A}"/>
              </a:ext>
            </a:extLst>
          </p:cNvPr>
          <p:cNvSpPr/>
          <p:nvPr/>
        </p:nvSpPr>
        <p:spPr bwMode="auto">
          <a:xfrm>
            <a:off x="2190240" y="4092165"/>
            <a:ext cx="1422093" cy="353085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4C615D47-A4E5-4742-AF9F-E65BBF8C9F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7812" y="1754166"/>
            <a:ext cx="7956376" cy="4404548"/>
          </a:xfrm>
          <a:prstGeom prst="rect">
            <a:avLst/>
          </a:prstGeom>
        </p:spPr>
      </p:pic>
      <p:sp>
        <p:nvSpPr>
          <p:cNvPr id="4" name="箭號: 向右 3">
            <a:extLst>
              <a:ext uri="{FF2B5EF4-FFF2-40B4-BE49-F238E27FC236}">
                <a16:creationId xmlns:a16="http://schemas.microsoft.com/office/drawing/2014/main" id="{C9B1CAB6-1920-4489-B317-49129578EDB4}"/>
              </a:ext>
            </a:extLst>
          </p:cNvPr>
          <p:cNvSpPr/>
          <p:nvPr/>
        </p:nvSpPr>
        <p:spPr bwMode="auto">
          <a:xfrm>
            <a:off x="1149790" y="4001632"/>
            <a:ext cx="950614" cy="443618"/>
          </a:xfrm>
          <a:prstGeom prst="rightArrow">
            <a:avLst/>
          </a:prstGeom>
          <a:noFill/>
          <a:ln w="25400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7689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26">
            <a:extLst>
              <a:ext uri="{FF2B5EF4-FFF2-40B4-BE49-F238E27FC236}">
                <a16:creationId xmlns:a16="http://schemas.microsoft.com/office/drawing/2014/main" id="{1F2D4712-7249-4A83-9E39-AA4A78837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825" y="396587"/>
            <a:ext cx="889148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9pPr>
          </a:lstStyle>
          <a:p>
            <a:pPr>
              <a:buClrTx/>
              <a:buSzTx/>
              <a:buFontTx/>
              <a:defRPr/>
            </a:pPr>
            <a:r>
              <a:rPr kumimoji="1" lang="zh-TW" altLang="en-US" kern="1200">
                <a:latin typeface="+mj-ea"/>
              </a:rPr>
              <a:t>小一派位 </a:t>
            </a:r>
            <a:r>
              <a:rPr kumimoji="1" lang="en-US" altLang="zh-TW" kern="1200">
                <a:latin typeface="+mj-ea"/>
              </a:rPr>
              <a:t>&gt;</a:t>
            </a:r>
            <a:r>
              <a:rPr kumimoji="1" lang="zh-TW" altLang="en-US" kern="1200">
                <a:latin typeface="+mj-ea"/>
              </a:rPr>
              <a:t> 查詢</a:t>
            </a:r>
            <a:endParaRPr kumimoji="1" lang="zh-TW" altLang="en-US" kern="1200" dirty="0">
              <a:latin typeface="+mj-ea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2DCCBE08-33B4-45BB-B0FB-D1E64EE727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13825" y="1162920"/>
            <a:ext cx="8110537" cy="584775"/>
          </a:xfrm>
        </p:spPr>
        <p:txBody>
          <a:bodyPr/>
          <a:lstStyle/>
          <a:p>
            <a:pPr eaLnBrk="1" hangingPunct="1"/>
            <a:r>
              <a:rPr kumimoji="1" lang="zh-TW" altLang="en-US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檢視學生派位資料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BC791841-8B5A-4D82-B689-20B46B3DEB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4313" y="1821260"/>
            <a:ext cx="7852098" cy="42525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2413825" y="1147129"/>
            <a:ext cx="8110537" cy="584775"/>
          </a:xfrm>
        </p:spPr>
        <p:txBody>
          <a:bodyPr/>
          <a:lstStyle/>
          <a:p>
            <a:pPr eaLnBrk="1" hangingPunct="1"/>
            <a:r>
              <a:rPr kumimoji="1" lang="zh-TW" altLang="en-US" kern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檢視學生派位資料</a:t>
            </a:r>
          </a:p>
        </p:txBody>
      </p:sp>
      <p:sp>
        <p:nvSpPr>
          <p:cNvPr id="7" name="Rectangle 1026">
            <a:extLst>
              <a:ext uri="{FF2B5EF4-FFF2-40B4-BE49-F238E27FC236}">
                <a16:creationId xmlns:a16="http://schemas.microsoft.com/office/drawing/2014/main" id="{C7979C61-8341-4E6D-B88E-79D69BBDE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825" y="396587"/>
            <a:ext cx="889148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9pPr>
          </a:lstStyle>
          <a:p>
            <a:pPr>
              <a:buClrTx/>
              <a:buSzTx/>
              <a:buFontTx/>
              <a:defRPr/>
            </a:pPr>
            <a:r>
              <a:rPr kumimoji="1" lang="zh-TW" altLang="en-US" kern="1200">
                <a:latin typeface="+mj-ea"/>
              </a:rPr>
              <a:t>小一派位 </a:t>
            </a:r>
            <a:r>
              <a:rPr kumimoji="1" lang="en-US" altLang="zh-TW" kern="1200">
                <a:latin typeface="+mj-ea"/>
              </a:rPr>
              <a:t>&gt;</a:t>
            </a:r>
            <a:r>
              <a:rPr kumimoji="1" lang="zh-TW" altLang="en-US" kern="1200">
                <a:latin typeface="+mj-ea"/>
              </a:rPr>
              <a:t> 查詢</a:t>
            </a:r>
            <a:endParaRPr kumimoji="1" lang="zh-TW" altLang="en-US" kern="1200" dirty="0">
              <a:latin typeface="+mj-ea"/>
            </a:endParaRPr>
          </a:p>
        </p:txBody>
      </p:sp>
      <p:grpSp>
        <p:nvGrpSpPr>
          <p:cNvPr id="4" name="群組 3">
            <a:extLst>
              <a:ext uri="{FF2B5EF4-FFF2-40B4-BE49-F238E27FC236}">
                <a16:creationId xmlns:a16="http://schemas.microsoft.com/office/drawing/2014/main" id="{0B854D4E-A0D2-4017-BD52-3E1264378F97}"/>
              </a:ext>
            </a:extLst>
          </p:cNvPr>
          <p:cNvGrpSpPr/>
          <p:nvPr/>
        </p:nvGrpSpPr>
        <p:grpSpPr>
          <a:xfrm>
            <a:off x="2697101" y="1731904"/>
            <a:ext cx="7081074" cy="4523124"/>
            <a:chOff x="2697101" y="1731904"/>
            <a:chExt cx="7081074" cy="4523124"/>
          </a:xfrm>
        </p:grpSpPr>
        <p:pic>
          <p:nvPicPr>
            <p:cNvPr id="2" name="圖片 1">
              <a:extLst>
                <a:ext uri="{FF2B5EF4-FFF2-40B4-BE49-F238E27FC236}">
                  <a16:creationId xmlns:a16="http://schemas.microsoft.com/office/drawing/2014/main" id="{E8398A31-F613-4DA3-A8C0-2B25F42451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97101" y="1731904"/>
              <a:ext cx="7081074" cy="4523124"/>
            </a:xfrm>
            <a:prstGeom prst="rect">
              <a:avLst/>
            </a:prstGeom>
          </p:spPr>
        </p:pic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CC944690-C330-4276-AE26-C4BF5B338667}"/>
                </a:ext>
              </a:extLst>
            </p:cNvPr>
            <p:cNvSpPr/>
            <p:nvPr/>
          </p:nvSpPr>
          <p:spPr bwMode="auto">
            <a:xfrm>
              <a:off x="4952246" y="2362954"/>
              <a:ext cx="4825929" cy="3892074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02106" y="2881746"/>
            <a:ext cx="6347713" cy="2441065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dirty="0">
                <a:latin typeface="+mj-ea"/>
              </a:rPr>
              <a:t>完</a:t>
            </a:r>
            <a:br>
              <a:rPr lang="en-US" altLang="zh-TW" sz="48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8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HK" altLang="en-US" sz="4800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1619477"/>
      </p:ext>
    </p:extLst>
  </p:cSld>
  <p:clrMapOvr>
    <a:masterClrMapping/>
  </p:clrMapOvr>
</p:sld>
</file>

<file path=ppt/theme/theme1.xml><?xml version="1.0" encoding="utf-8"?>
<a:theme xmlns:a="http://schemas.openxmlformats.org/drawingml/2006/main" name="SIM">
  <a:themeElements>
    <a:clrScheme name="CodeManagement_2006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odeManagement_2006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rgbClr val="FF0000"/>
          </a:solidFill>
        </a:ln>
        <a:effectLst/>
        <a:ex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None/>
          <a:tabLst/>
          <a:defRPr kumimoji="0" sz="20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rebuchet MS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None/>
          <a:tabLst/>
          <a:defRPr kumimoji="0" lang="zh-TW" altLang="en-US" sz="20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rebuchet MS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CodeManagement_2006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eManagement_2006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eManagement_2006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IM" id="{A0F94E76-8C16-40E5-A3CE-55DB35D6768F}" vid="{7CE7B05B-110B-4092-A8E1-A6B726FA6671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SIM</Template>
  <TotalTime>5516</TotalTime>
  <Words>104</Words>
  <Application>Microsoft Office PowerPoint</Application>
  <PresentationFormat>寬螢幕</PresentationFormat>
  <Paragraphs>20</Paragraphs>
  <Slides>9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9" baseType="lpstr">
      <vt:lpstr>細明體</vt:lpstr>
      <vt:lpstr>微軟正黑體</vt:lpstr>
      <vt:lpstr>新細明體</vt:lpstr>
      <vt:lpstr>Arial</vt:lpstr>
      <vt:lpstr>Calibri</vt:lpstr>
      <vt:lpstr>Cooper Black</vt:lpstr>
      <vt:lpstr>Tahoma</vt:lpstr>
      <vt:lpstr>Trebuchet MS</vt:lpstr>
      <vt:lpstr>Wingdings</vt:lpstr>
      <vt:lpstr>SIM</vt:lpstr>
      <vt:lpstr> 學位分配模組 - 小一派位</vt:lpstr>
      <vt:lpstr>小一派位附屬模組 - 概覽</vt:lpstr>
      <vt:lpstr>小一派位 &gt; 資料互換 &gt; 處理已接收資料</vt:lpstr>
      <vt:lpstr>小一派位 &gt; 資料互換 &gt; 處理已接收資料</vt:lpstr>
      <vt:lpstr>按學生編號以檢視學生派位資料</vt:lpstr>
      <vt:lpstr>按學生編號以檢視學生派位資料</vt:lpstr>
      <vt:lpstr>檢視學生派位資料</vt:lpstr>
      <vt:lpstr>檢視學生派位資料</vt:lpstr>
      <vt:lpstr>完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EDB User</dc:creator>
  <cp:lastModifiedBy>SIM A14</cp:lastModifiedBy>
  <cp:revision>208</cp:revision>
  <dcterms:created xsi:type="dcterms:W3CDTF">2024-02-09T02:36:06Z</dcterms:created>
  <dcterms:modified xsi:type="dcterms:W3CDTF">2024-06-05T09:39:08Z</dcterms:modified>
</cp:coreProperties>
</file>